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4" r:id="rId1"/>
  </p:sldMasterIdLst>
  <p:notesMasterIdLst>
    <p:notesMasterId r:id="rId16"/>
  </p:notesMasterIdLst>
  <p:handoutMasterIdLst>
    <p:handoutMasterId r:id="rId17"/>
  </p:handoutMasterIdLst>
  <p:sldIdLst>
    <p:sldId id="271" r:id="rId2"/>
    <p:sldId id="272" r:id="rId3"/>
    <p:sldId id="277" r:id="rId4"/>
    <p:sldId id="274" r:id="rId5"/>
    <p:sldId id="273" r:id="rId6"/>
    <p:sldId id="276" r:id="rId7"/>
    <p:sldId id="261" r:id="rId8"/>
    <p:sldId id="263" r:id="rId9"/>
    <p:sldId id="266" r:id="rId10"/>
    <p:sldId id="267" r:id="rId11"/>
    <p:sldId id="268" r:id="rId12"/>
    <p:sldId id="269" r:id="rId13"/>
    <p:sldId id="270" r:id="rId14"/>
    <p:sldId id="262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6" userDrawn="1">
          <p15:clr>
            <a:srgbClr val="A4A3A4"/>
          </p15:clr>
        </p15:guide>
        <p15:guide id="2" pos="4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 Burress" initials="MB" lastIdx="1" clrIdx="0">
    <p:extLst>
      <p:ext uri="{19B8F6BF-5375-455C-9EA6-DF929625EA0E}">
        <p15:presenceInfo xmlns:p15="http://schemas.microsoft.com/office/powerpoint/2012/main" userId="Matt Burres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37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9514" autoAdjust="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>
        <p:guide orient="horz" pos="2256"/>
        <p:guide pos="4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BCCBA70-3F83-465E-B59D-ED03B82D9015}" type="datetimeFigureOut">
              <a:rPr lang="en-US" smtClean="0"/>
              <a:t>10/13/2021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391D99A-BD42-463C-A0C5-B9D0E5F7C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9081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96A98E9-F36E-4E18-9FE7-02D5B0496584}" type="datetimeFigureOut">
              <a:rPr lang="en-US" smtClean="0"/>
              <a:t>10/13/2021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8CC597-7A63-4374-9F19-88E2984D87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0020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CC597-7A63-4374-9F19-88E2984D874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809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CC597-7A63-4374-9F19-88E2984D874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40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CC597-7A63-4374-9F19-88E2984D874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5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CC597-7A63-4374-9F19-88E2984D874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257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CC597-7A63-4374-9F19-88E2984D874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74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93" y="286604"/>
            <a:ext cx="10908007" cy="3502971"/>
          </a:xfrm>
        </p:spPr>
        <p:txBody>
          <a:bodyPr/>
          <a:lstStyle>
            <a:lvl1pPr marL="0">
              <a:defRPr sz="7200" baseline="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74393" y="4091234"/>
            <a:ext cx="10908007" cy="8672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300"/>
              </a:spcBef>
              <a:spcAft>
                <a:spcPts val="300"/>
              </a:spcAft>
              <a:buNone/>
              <a:defRPr sz="2000" cap="small" baseline="0">
                <a:solidFill>
                  <a:schemeClr val="tx2"/>
                </a:solidFill>
                <a:latin typeface="+mj-lt"/>
              </a:defRPr>
            </a:lvl1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Analyst Text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4393" y="6402161"/>
            <a:ext cx="5147566" cy="365125"/>
          </a:xfrm>
          <a:prstGeom prst="rect">
            <a:avLst/>
          </a:prstGeom>
        </p:spPr>
        <p:txBody>
          <a:bodyPr/>
          <a:lstStyle>
            <a:lvl1pPr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[Add Title from Dialog] | Minnesota House Research Department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7068" y="6402161"/>
            <a:ext cx="515332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3202423E-7DDE-4D97-8661-882E4CB4F97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674393" y="3892385"/>
            <a:ext cx="10908007" cy="2599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74688" y="5338644"/>
            <a:ext cx="10907712" cy="827205"/>
          </a:xfrm>
        </p:spPr>
        <p:txBody>
          <a:bodyPr/>
          <a:lstStyle>
            <a:lvl1pPr>
              <a:spcBef>
                <a:spcPts val="0"/>
              </a:spcBef>
              <a:defRPr sz="16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entity &amp; date</a:t>
            </a:r>
          </a:p>
        </p:txBody>
      </p:sp>
    </p:spTree>
    <p:extLst>
      <p:ext uri="{BB962C8B-B14F-4D97-AF65-F5344CB8AC3E}">
        <p14:creationId xmlns:p14="http://schemas.microsoft.com/office/powerpoint/2010/main" val="296123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>
              <a:defRPr baseline="0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74393" y="1362610"/>
            <a:ext cx="10908007" cy="480252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Content Top/Title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4393" y="6402161"/>
            <a:ext cx="5147566" cy="365125"/>
          </a:xfrm>
          <a:prstGeom prst="rect">
            <a:avLst/>
          </a:prstGeom>
        </p:spPr>
        <p:txBody>
          <a:bodyPr/>
          <a:lstStyle>
            <a:lvl1pPr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[Add Title from Dialog] | Minnesota House Research Department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7068" y="6402161"/>
            <a:ext cx="515332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3202423E-7DDE-4D97-8661-882E4CB4F97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674393" y="1270556"/>
            <a:ext cx="10908007" cy="2599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234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pli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>
              <a:defRPr baseline="0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74393" y="1362610"/>
            <a:ext cx="5311628" cy="480252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Content Top/Title - Left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4393" y="6402161"/>
            <a:ext cx="5147566" cy="365125"/>
          </a:xfrm>
          <a:prstGeom prst="rect">
            <a:avLst/>
          </a:prstGeom>
        </p:spPr>
        <p:txBody>
          <a:bodyPr/>
          <a:lstStyle>
            <a:lvl1pPr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[Add Title from Dialog] | Minnesota House Research Department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7068" y="6402161"/>
            <a:ext cx="515332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3202423E-7DDE-4D97-8661-882E4CB4F97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674393" y="1270556"/>
            <a:ext cx="10908007" cy="2599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6202837" y="1362075"/>
            <a:ext cx="5379563" cy="4803775"/>
          </a:xfr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Content Top/Title - Right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1174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74393" y="286604"/>
            <a:ext cx="10908007" cy="5878526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Content Top/Title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4393" y="6402161"/>
            <a:ext cx="5147566" cy="365125"/>
          </a:xfrm>
          <a:prstGeom prst="rect">
            <a:avLst/>
          </a:prstGeom>
        </p:spPr>
        <p:txBody>
          <a:bodyPr/>
          <a:lstStyle>
            <a:lvl1pPr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[Add Title from Dialog] | Minnesota House Research Department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7068" y="6402161"/>
            <a:ext cx="515332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3202423E-7DDE-4D97-8661-882E4CB4F9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34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74393" y="5890437"/>
            <a:ext cx="10908007" cy="274692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1400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Attribution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4393" y="6402161"/>
            <a:ext cx="5147566" cy="365125"/>
          </a:xfrm>
          <a:prstGeom prst="rect">
            <a:avLst/>
          </a:prstGeom>
        </p:spPr>
        <p:txBody>
          <a:bodyPr/>
          <a:lstStyle>
            <a:lvl1pPr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[Add Title from Dialog] | Minnesota House Research Department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7068" y="6402161"/>
            <a:ext cx="515332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3202423E-7DDE-4D97-8661-882E4CB4F9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674393" y="202019"/>
            <a:ext cx="10908007" cy="55714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469952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4394" y="6404666"/>
            <a:ext cx="5147566" cy="365125"/>
          </a:xfrm>
          <a:prstGeom prst="rect">
            <a:avLst/>
          </a:prstGeom>
        </p:spPr>
        <p:txBody>
          <a:bodyPr/>
          <a:lstStyle>
            <a:lvl1pPr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[Add Title from Dialog] | Minnesota House Research Department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95348" y="6402161"/>
            <a:ext cx="487052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3202423E-7DDE-4D97-8661-882E4CB4F9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[AddByline] Small HRD Logo" descr="Minnesota House Research Department logo" title="Minnesota House Research Department logo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1" y="4454194"/>
            <a:ext cx="2040622" cy="646331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3289956" y="4533707"/>
            <a:ext cx="7462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Minnesota House Research Department provides nonpartisan legislative, legal, and information services to the Minnesota House of Representatives. 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097280" y="5380522"/>
            <a:ext cx="970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www.house.mn/hrd | 651-296-6753 | State Office Building | St. Paul, MN 55155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 flipV="1">
            <a:off x="674393" y="1271016"/>
            <a:ext cx="10908007" cy="2599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674393" y="283464"/>
            <a:ext cx="3407413" cy="896112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r>
              <a:rPr lang="en-US" sz="4800" dirty="0">
                <a:latin typeface="+mj-lt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287700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80740"/>
            <a:ext cx="12192000" cy="486686"/>
          </a:xfrm>
          <a:prstGeom prst="rect">
            <a:avLst/>
          </a:prstGeom>
          <a:solidFill>
            <a:srgbClr val="006637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4393" y="286605"/>
            <a:ext cx="10908007" cy="8944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74394" y="6438508"/>
            <a:ext cx="6188320" cy="282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[Add Title from Dialog] | Minnesota House Research Department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10982227" y="6438508"/>
            <a:ext cx="600173" cy="3217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0B01E7A9-7D57-4C92-AC7F-54A244D4DA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674393" y="1381125"/>
            <a:ext cx="10908007" cy="4795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Content Top / Title</a:t>
            </a:r>
          </a:p>
          <a:p>
            <a:pPr lvl="1"/>
            <a:r>
              <a:rPr lang="en-US" dirty="0"/>
              <a:t>First level bullet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8530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16" r:id="rId2"/>
    <p:sldLayoutId id="2147483833" r:id="rId3"/>
    <p:sldLayoutId id="2147483831" r:id="rId4"/>
    <p:sldLayoutId id="2147483832" r:id="rId5"/>
    <p:sldLayoutId id="2147483829" r:id="rId6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SzPct val="100000"/>
        <a:buFont typeface="Calibri" panose="020F0502020204030204" pitchFamily="34" charset="0"/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320040" algn="l" defTabSz="914400" rtl="0" eaLnBrk="1" latinLnBrk="0" hangingPunct="1">
        <a:lnSpc>
          <a:spcPct val="100000"/>
        </a:lnSpc>
        <a:spcBef>
          <a:spcPts val="4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71600" indent="-27432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828800" indent="-27432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86000" indent="-27432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Clr>
          <a:schemeClr val="accent1"/>
        </a:buClr>
        <a:buFont typeface="Arial" panose="020B0604020202020204" pitchFamily="34" charset="0"/>
        <a:buChar char="•"/>
        <a:defRPr sz="1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5300" dirty="0"/>
              <a:t>Background Study Eligibility Task Force:</a:t>
            </a:r>
            <a:br>
              <a:rPr lang="en-US" sz="5300" dirty="0"/>
            </a:br>
            <a:r>
              <a:rPr lang="en-US" sz="5300" dirty="0"/>
              <a:t>Enabling Legislation</a:t>
            </a:r>
            <a:br>
              <a:rPr lang="en-US" dirty="0"/>
            </a:br>
            <a:r>
              <a:rPr lang="en-US" sz="2700" dirty="0">
                <a:latin typeface="+mn-lt"/>
              </a:rPr>
              <a:t>Minnesota Laws 2021, 1</a:t>
            </a:r>
            <a:r>
              <a:rPr lang="en-US" sz="2700" baseline="30000" dirty="0">
                <a:latin typeface="+mn-lt"/>
              </a:rPr>
              <a:t>st</a:t>
            </a:r>
            <a:r>
              <a:rPr lang="en-US" sz="2700" dirty="0">
                <a:latin typeface="+mn-lt"/>
              </a:rPr>
              <a:t> Special Session, Chapter 7, Article 2, section 74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Liam Monahan</a:t>
            </a:r>
          </a:p>
          <a:p>
            <a:r>
              <a:rPr lang="en-US" dirty="0"/>
              <a:t>Analyst, Office of Senate Counsel, Research, and Fiscal Analysis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to the Human Services Background Study Eligibility Task Force</a:t>
            </a:r>
          </a:p>
          <a:p>
            <a:r>
              <a:rPr lang="en-US" dirty="0"/>
              <a:t>October 15, 2021</a:t>
            </a:r>
          </a:p>
        </p:txBody>
      </p:sp>
    </p:spTree>
    <p:extLst>
      <p:ext uri="{BB962C8B-B14F-4D97-AF65-F5344CB8AC3E}">
        <p14:creationId xmlns:p14="http://schemas.microsoft.com/office/powerpoint/2010/main" val="2667151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Meetings </a:t>
            </a:r>
            <a:r>
              <a:rPr lang="en-US" sz="2400" dirty="0"/>
              <a:t>(Minn. Stat. § 13D.021)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presiding officer can determine that it is not prudent to meet in person because of the pandemic (no vote needed).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task force must give notice that the meeting will be held using interactive technology and send out the information to anyone who has requested notice of the meetings.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All members of the task force and the public must be able to see and hear the discussion and testimony.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All votes must be conducted by roll call so that the votes can be recorded.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312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&amp; Email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 member of the task force may communicate with the public via social media as long as the member uses a public forum.</a:t>
            </a:r>
          </a:p>
          <a:p>
            <a:pPr lvl="1"/>
            <a:r>
              <a:rPr lang="en-US" dirty="0"/>
              <a:t>“Social media” does not include email.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Use of email is not specifically addressed in statute.</a:t>
            </a:r>
          </a:p>
          <a:p>
            <a:pPr lvl="1"/>
            <a:r>
              <a:rPr lang="en-US" dirty="0"/>
              <a:t>A common practice is to send out notices and materials via email, but to reserve discussion for meetings.</a:t>
            </a:r>
          </a:p>
          <a:p>
            <a:pPr lvl="1"/>
            <a:r>
              <a:rPr lang="en-US" dirty="0"/>
              <a:t>Proceed with caution when using “reply all” to engage in discussion.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841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Intentional violations of the Open Meeting Law can result in civil fines and being removed from the task force.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723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Advice and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Individuals may contact:</a:t>
            </a:r>
          </a:p>
          <a:p>
            <a:pPr lvl="1"/>
            <a:r>
              <a:rPr lang="en-US" dirty="0"/>
              <a:t>Personal attorneys</a:t>
            </a:r>
          </a:p>
          <a:p>
            <a:pPr lvl="1"/>
            <a:r>
              <a:rPr lang="en-US" dirty="0"/>
              <a:t>The Commissioner of Administration</a:t>
            </a:r>
          </a:p>
          <a:p>
            <a:pPr marL="457200" lvl="1" indent="0">
              <a:buNone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Government bodies may contact:</a:t>
            </a:r>
          </a:p>
          <a:p>
            <a:pPr lvl="1"/>
            <a:r>
              <a:rPr lang="en-US" dirty="0"/>
              <a:t>A governmental entity’s attorney</a:t>
            </a:r>
          </a:p>
          <a:p>
            <a:pPr lvl="1"/>
            <a:r>
              <a:rPr lang="en-US" dirty="0"/>
              <a:t>The Attorney General</a:t>
            </a:r>
          </a:p>
          <a:p>
            <a:pPr lvl="1"/>
            <a:r>
              <a:rPr lang="en-US" dirty="0"/>
              <a:t>The Commissioner of Administration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489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74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Duty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4400" dirty="0"/>
              <a:t>To review the statutes relating to human services background study eligibility and disqualifications, in order to develop legislative proposals that improve or modernize the statutes.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11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87B3A-F7B5-418A-811C-FBCC6874E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D96E3-B13E-43AD-9555-8463063D3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Statutes related to background studies conducted by the Department of Human Services, including the majority of Chapter 245C (as amended in 2021).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enabling legislation specifically references sections 245C.14 and 245C.15, which contain lists of disqualifying conduct, specifications of the length of disqualifications, and the standards for determining whether a person must be disqualified.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more specific duties of the taskforce clearly implicate other sections of Chapter 245C.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7EB941-B4F0-450E-9FD2-0795486E3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173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E70DC-2021-48D9-B31B-F20CE332B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Duties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B6E0B-5CAB-4D71-9B56-8E7CA3B45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Evaluate the existing statutes' effectiveness in protecting individuals served by programs for which background studies are conducted.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Identify the existing statutes' weaknesses and inefficiencies.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Identify ways in which the existing statutes may unnecessarily or unintentionally prevent qualified individuals from providing services or securing employment.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Identify any additional areas for improvement or modernization.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Draft legislation to implement the task force’s recommendations.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Issue an interim report by March 1, 2022 and a final report by December 16, 2022 with findings and recommendations.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9773F9-E4BD-413B-9329-77E36224FA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106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D64A2-3997-49C4-B88B-85671FF0A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Administration of the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403A6-A47E-4D7C-B3EE-6FF6D2677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Elect its own chair and vice chair at first meeting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May elect other officers as necessary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Must meet at least monthly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DHS was appropriated funding to supply background study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Public members may be eligible for compensation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Subject to the Minnesota Open Meeting Law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27FC77-1D50-47F6-A2B8-45D69FCDA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87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D64A2-3997-49C4-B88B-85671FF0A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27FC77-1D50-47F6-A2B8-45D69FCDA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02423E-7DDE-4D97-8661-882E4CB4F972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2845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Open Meeting Law</a:t>
            </a:r>
            <a:br>
              <a:rPr lang="en-US" dirty="0"/>
            </a:br>
            <a:r>
              <a:rPr lang="en-US" sz="2700" dirty="0">
                <a:latin typeface="+mn-lt"/>
              </a:rPr>
              <a:t>Minnesota Statutes, chapter 13D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Annie Mach</a:t>
            </a:r>
          </a:p>
          <a:p>
            <a:r>
              <a:rPr lang="en-US" dirty="0"/>
              <a:t>Legislative Analyst, Minnesota House Research Department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to the Human Services Background Eligibility Task Force</a:t>
            </a:r>
          </a:p>
          <a:p>
            <a:r>
              <a:rPr lang="en-US" dirty="0"/>
              <a:t>October 15, 2021</a:t>
            </a:r>
          </a:p>
        </p:txBody>
      </p:sp>
    </p:spTree>
    <p:extLst>
      <p:ext uri="{BB962C8B-B14F-4D97-AF65-F5344CB8AC3E}">
        <p14:creationId xmlns:p14="http://schemas.microsoft.com/office/powerpoint/2010/main" val="1641388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does the OML apply?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law applies when at least a quorum of the task force is gathered – in person, by telephone, or by interactive technology – and discusses any topic related to its official business, whether or not action is taken or contemplated.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law does not apply to smaller groups discussing official business when the group size is less than a quorum.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45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“open” meeting?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 meeting is “open” if:</a:t>
            </a:r>
          </a:p>
          <a:p>
            <a:pPr lvl="1"/>
            <a:r>
              <a:rPr lang="en-US" dirty="0"/>
              <a:t>Proper notice is given to the public in advance of the meeting</a:t>
            </a:r>
          </a:p>
          <a:p>
            <a:pPr lvl="1"/>
            <a:r>
              <a:rPr lang="en-US" dirty="0"/>
              <a:t>The public is able to attend and observe the meeting</a:t>
            </a:r>
          </a:p>
          <a:p>
            <a:pPr lvl="1"/>
            <a:r>
              <a:rPr lang="en-US" dirty="0"/>
              <a:t>Relevant meeting materials are available to the public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An “open” meeting does not require public comment.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 law provides circumstances under which meetings must be closed and circumstances under which the meeting can be closed.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202423E-7DDE-4D97-8661-882E4CB4F97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21457"/>
      </p:ext>
    </p:extLst>
  </p:cSld>
  <p:clrMapOvr>
    <a:masterClrMapping/>
  </p:clrMapOvr>
</p:sld>
</file>

<file path=ppt/theme/theme1.xml><?xml version="1.0" encoding="utf-8"?>
<a:theme xmlns:a="http://schemas.openxmlformats.org/drawingml/2006/main" name="HRD Main">
  <a:themeElements>
    <a:clrScheme name="Custom 8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006637"/>
      </a:accent1>
      <a:accent2>
        <a:srgbClr val="E4E8E6"/>
      </a:accent2>
      <a:accent3>
        <a:srgbClr val="789D89"/>
      </a:accent3>
      <a:accent4>
        <a:srgbClr val="86A795"/>
      </a:accent4>
      <a:accent5>
        <a:srgbClr val="4AB5C4"/>
      </a:accent5>
      <a:accent6>
        <a:srgbClr val="0989B1"/>
      </a:accent6>
      <a:hlink>
        <a:srgbClr val="006637"/>
      </a:hlink>
      <a:folHlink>
        <a:srgbClr val="BA6906"/>
      </a:folHlink>
    </a:clrScheme>
    <a:fontScheme name="Custom 1">
      <a:majorFont>
        <a:latin typeface="Segoe UI"/>
        <a:ea typeface=""/>
        <a:cs typeface=""/>
      </a:majorFont>
      <a:minorFont>
        <a:latin typeface="Calibri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ML for Background Studies TF (10.11).potx" id="{5927D2BA-6EA9-4087-B893-C1E47733281A}" vid="{A27EEB45-E58F-4457-AF57-6E33333545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OML for Background Studies TF (10.11)</Template>
  <TotalTime>248</TotalTime>
  <Words>741</Words>
  <Application>Microsoft Office PowerPoint</Application>
  <PresentationFormat>Widescreen</PresentationFormat>
  <Paragraphs>81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Segoe UI</vt:lpstr>
      <vt:lpstr>Wingdings</vt:lpstr>
      <vt:lpstr>HRD Main</vt:lpstr>
      <vt:lpstr>Background Study Eligibility Task Force: Enabling Legislation Minnesota Laws 2021, 1st Special Session, Chapter 7, Article 2, section 74</vt:lpstr>
      <vt:lpstr>General Duty</vt:lpstr>
      <vt:lpstr>Scope of Review</vt:lpstr>
      <vt:lpstr>Specific Duties</vt:lpstr>
      <vt:lpstr>Administration of the Task Force</vt:lpstr>
      <vt:lpstr>Questions?</vt:lpstr>
      <vt:lpstr>The Open Meeting Law Minnesota Statutes, chapter 13D</vt:lpstr>
      <vt:lpstr>When does the OML apply?</vt:lpstr>
      <vt:lpstr>What is an “open” meeting?</vt:lpstr>
      <vt:lpstr>Remote Meetings (Minn. Stat. § 13D.021)</vt:lpstr>
      <vt:lpstr>Social Media &amp; Email</vt:lpstr>
      <vt:lpstr>Penalties </vt:lpstr>
      <vt:lpstr>For Advice and Questions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Open Meeting Law Minnesota Statutes, chapter 13D</dc:title>
  <dc:creator>Annie Mach</dc:creator>
  <cp:lastModifiedBy>Kasey Gerkovich</cp:lastModifiedBy>
  <cp:revision>6</cp:revision>
  <cp:lastPrinted>2019-09-25T14:37:48Z</cp:lastPrinted>
  <dcterms:created xsi:type="dcterms:W3CDTF">2021-10-11T13:18:06Z</dcterms:created>
  <dcterms:modified xsi:type="dcterms:W3CDTF">2021-10-13T15:10:37Z</dcterms:modified>
</cp:coreProperties>
</file>